
<file path=[Content_Types].xml><?xml version="1.0" encoding="utf-8"?>
<Types xmlns="http://schemas.openxmlformats.org/package/2006/content-types">
  <Default Extension="aDszOTE4O2o7MTY5Njg7MjA0ODs3MDA7NDY3" ContentType="image/jpeg"/>
  <Default Extension="jpeg" ContentType="image/jpeg"/>
  <Default Extension="jpe"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0" r:id="rId3"/>
    <p:sldId id="257" r:id="rId4"/>
    <p:sldId id="273" r:id="rId5"/>
    <p:sldId id="258" r:id="rId6"/>
    <p:sldId id="261" r:id="rId7"/>
    <p:sldId id="260" r:id="rId8"/>
    <p:sldId id="262" r:id="rId9"/>
    <p:sldId id="274" r:id="rId10"/>
    <p:sldId id="292" r:id="rId11"/>
    <p:sldId id="296" r:id="rId12"/>
    <p:sldId id="293" r:id="rId13"/>
    <p:sldId id="297" r:id="rId14"/>
    <p:sldId id="280" r:id="rId15"/>
    <p:sldId id="294" r:id="rId16"/>
    <p:sldId id="295" r:id="rId17"/>
    <p:sldId id="298" r:id="rId18"/>
    <p:sldId id="275" r:id="rId19"/>
    <p:sldId id="264" r:id="rId20"/>
    <p:sldId id="266" r:id="rId21"/>
    <p:sldId id="265" r:id="rId22"/>
    <p:sldId id="276" r:id="rId23"/>
    <p:sldId id="267" r:id="rId24"/>
    <p:sldId id="268" r:id="rId25"/>
    <p:sldId id="272"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09" autoAdjust="0"/>
    <p:restoredTop sz="94259" autoAdjust="0"/>
  </p:normalViewPr>
  <p:slideViewPr>
    <p:cSldViewPr snapToGrid="0">
      <p:cViewPr>
        <p:scale>
          <a:sx n="60" d="100"/>
          <a:sy n="60" d="100"/>
        </p:scale>
        <p:origin x="59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5/19/2016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5/19/2016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aDszOTE4O2o7MTY5Njg7MjA0ODs3MDA7NDY3"/><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Never Forever and the analysis of sexuality and family issues </a:t>
            </a:r>
          </a:p>
        </p:txBody>
      </p:sp>
      <p:sp>
        <p:nvSpPr>
          <p:cNvPr id="3" name="Subtitle 2"/>
          <p:cNvSpPr>
            <a:spLocks noGrp="1"/>
          </p:cNvSpPr>
          <p:nvPr>
            <p:ph type="subTitle" idx="1"/>
          </p:nvPr>
        </p:nvSpPr>
        <p:spPr/>
        <p:txBody>
          <a:bodyPr/>
          <a:lstStyle/>
          <a:p>
            <a:r>
              <a:rPr lang="en-US" dirty="0"/>
              <a:t>Final project by: Kiara </a:t>
            </a:r>
            <a:r>
              <a:rPr lang="en-US" dirty="0" err="1"/>
              <a:t>mclaurin</a:t>
            </a:r>
            <a:r>
              <a:rPr lang="en-US" dirty="0"/>
              <a:t> </a:t>
            </a:r>
          </a:p>
          <a:p>
            <a:endParaRPr lang="en-US" dirty="0"/>
          </a:p>
          <a:p>
            <a:endParaRPr lang="en-US" dirty="0"/>
          </a:p>
        </p:txBody>
      </p:sp>
      <p:pic>
        <p:nvPicPr>
          <p:cNvPr id="4" name="Picture 3"/>
          <p:cNvPicPr>
            <a:picLocks noChangeAspect="1"/>
          </p:cNvPicPr>
          <p:nvPr/>
        </p:nvPicPr>
        <p:blipFill>
          <a:blip r:embed="rId2"/>
          <a:stretch>
            <a:fillRect/>
          </a:stretch>
        </p:blipFill>
        <p:spPr>
          <a:xfrm>
            <a:off x="5301956" y="3085766"/>
            <a:ext cx="5747657" cy="3315034"/>
          </a:xfrm>
          <a:prstGeom prst="rect">
            <a:avLst/>
          </a:prstGeom>
        </p:spPr>
      </p:pic>
    </p:spTree>
    <p:extLst>
      <p:ext uri="{BB962C8B-B14F-4D97-AF65-F5344CB8AC3E}">
        <p14:creationId xmlns:p14="http://schemas.microsoft.com/office/powerpoint/2010/main" val="34898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voice in every wind</a:t>
            </a:r>
          </a:p>
        </p:txBody>
      </p:sp>
      <p:sp>
        <p:nvSpPr>
          <p:cNvPr id="3" name="Content Placeholder 2"/>
          <p:cNvSpPr>
            <a:spLocks noGrp="1"/>
          </p:cNvSpPr>
          <p:nvPr>
            <p:ph idx="1"/>
          </p:nvPr>
        </p:nvSpPr>
        <p:spPr/>
        <p:txBody>
          <a:bodyPr/>
          <a:lstStyle/>
          <a:p>
            <a:r>
              <a:rPr lang="en-US" dirty="0"/>
              <a:t>Sexuality is a theme in the short story “Angels of the Magpie Bridge.”</a:t>
            </a:r>
          </a:p>
          <a:p>
            <a:r>
              <a:rPr lang="en-US" dirty="0"/>
              <a:t>The main character Lu Ping is exposed to Americans and American sex culture.  After reading the magazine the main character’s development progresses. He now feels more comfortable with exploring the concept of his own sexuality. This may affect how one will think about the world; for example change the way one would think of their own culture’s attitudes toward sex. </a:t>
            </a:r>
          </a:p>
        </p:txBody>
      </p:sp>
    </p:spTree>
    <p:extLst>
      <p:ext uri="{BB962C8B-B14F-4D97-AF65-F5344CB8AC3E}">
        <p14:creationId xmlns:p14="http://schemas.microsoft.com/office/powerpoint/2010/main" val="1193294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 Butterfly</a:t>
            </a:r>
          </a:p>
        </p:txBody>
      </p:sp>
      <p:sp>
        <p:nvSpPr>
          <p:cNvPr id="3" name="Content Placeholder 2"/>
          <p:cNvSpPr>
            <a:spLocks noGrp="1"/>
          </p:cNvSpPr>
          <p:nvPr>
            <p:ph idx="1"/>
          </p:nvPr>
        </p:nvSpPr>
        <p:spPr>
          <a:xfrm>
            <a:off x="5063067" y="2180496"/>
            <a:ext cx="6547740" cy="3678303"/>
          </a:xfrm>
        </p:spPr>
        <p:txBody>
          <a:bodyPr/>
          <a:lstStyle/>
          <a:p>
            <a:r>
              <a:rPr lang="en-US" dirty="0"/>
              <a:t>Sexuality is misconstrued due to gender roles in the M. Butterfly based on play by David Henry Hwang. The fact that a man was seduced by another man in disguise as a woman does not mean that sexual orientation changes.</a:t>
            </a:r>
          </a:p>
          <a:p>
            <a:r>
              <a:rPr lang="en-US" dirty="0"/>
              <a:t> The two main characters experienced sexual feelings for each other (it is uncertain or left up to the viewer’s interpretation of Song </a:t>
            </a:r>
            <a:r>
              <a:rPr lang="en-US" dirty="0" err="1"/>
              <a:t>Liling’s</a:t>
            </a:r>
            <a:r>
              <a:rPr lang="en-US" dirty="0"/>
              <a:t> true feelings). </a:t>
            </a:r>
          </a:p>
          <a:p>
            <a:r>
              <a:rPr lang="en-US" dirty="0"/>
              <a:t>These sexual feelings however confused and tragically affected the character of Rene </a:t>
            </a:r>
            <a:r>
              <a:rPr lang="en-US" dirty="0" err="1"/>
              <a:t>Gallimard</a:t>
            </a:r>
            <a:r>
              <a:rPr lang="en-US" dirty="0"/>
              <a:t>.</a:t>
            </a:r>
          </a:p>
        </p:txBody>
      </p:sp>
      <p:pic>
        <p:nvPicPr>
          <p:cNvPr id="4" name="Picture 3"/>
          <p:cNvPicPr>
            <a:picLocks noChangeAspect="1"/>
          </p:cNvPicPr>
          <p:nvPr/>
        </p:nvPicPr>
        <p:blipFill>
          <a:blip r:embed="rId2"/>
          <a:stretch>
            <a:fillRect/>
          </a:stretch>
        </p:blipFill>
        <p:spPr>
          <a:xfrm>
            <a:off x="212058" y="2777065"/>
            <a:ext cx="4492232" cy="2526881"/>
          </a:xfrm>
          <a:prstGeom prst="rect">
            <a:avLst/>
          </a:prstGeom>
        </p:spPr>
      </p:pic>
    </p:spTree>
    <p:extLst>
      <p:ext uri="{BB962C8B-B14F-4D97-AF65-F5344CB8AC3E}">
        <p14:creationId xmlns:p14="http://schemas.microsoft.com/office/powerpoint/2010/main" val="2688918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motel </a:t>
            </a:r>
          </a:p>
        </p:txBody>
      </p:sp>
      <p:sp>
        <p:nvSpPr>
          <p:cNvPr id="3" name="Content Placeholder 2"/>
          <p:cNvSpPr>
            <a:spLocks noGrp="1"/>
          </p:cNvSpPr>
          <p:nvPr>
            <p:ph idx="1"/>
          </p:nvPr>
        </p:nvSpPr>
        <p:spPr>
          <a:xfrm>
            <a:off x="581193" y="2180496"/>
            <a:ext cx="6314908" cy="3678303"/>
          </a:xfrm>
        </p:spPr>
        <p:txBody>
          <a:bodyPr>
            <a:normAutofit fontScale="92500" lnSpcReduction="10000"/>
          </a:bodyPr>
          <a:lstStyle/>
          <a:p>
            <a:r>
              <a:rPr lang="en-US" dirty="0"/>
              <a:t>Directed and written by Michael Kang, based on the novel Waylaid by Ed Lin. The film is about a thirteen year old boy named Ernest Chin who devotes his time to working at his family owned motel. </a:t>
            </a:r>
          </a:p>
          <a:p>
            <a:r>
              <a:rPr lang="en-US" dirty="0"/>
              <a:t>Sexuality is a theme of this film.  As a thirteen year old going through puberty, the main character Ernest has a crush on the character of Christine. In adolescence teens and preteens experience feelings that are usually caused by hormones. By working at this “love” motel Ernest is exposed to prostitution, pornography, and other people engaged in sexuality activities. This shapes his thoughts about sex and the opposite gender. </a:t>
            </a:r>
          </a:p>
          <a:p>
            <a:r>
              <a:rPr lang="en-US" dirty="0"/>
              <a:t>The theme of sexuality applies to the main character’s development throughout the film (also seen in Never Forever in Sophie’s character). </a:t>
            </a:r>
          </a:p>
        </p:txBody>
      </p:sp>
      <p:pic>
        <p:nvPicPr>
          <p:cNvPr id="4" name="Picture 3"/>
          <p:cNvPicPr>
            <a:picLocks noChangeAspect="1"/>
          </p:cNvPicPr>
          <p:nvPr/>
        </p:nvPicPr>
        <p:blipFill>
          <a:blip r:embed="rId2"/>
          <a:stretch>
            <a:fillRect/>
          </a:stretch>
        </p:blipFill>
        <p:spPr>
          <a:xfrm>
            <a:off x="7734300" y="2180496"/>
            <a:ext cx="2762249" cy="4088129"/>
          </a:xfrm>
          <a:prstGeom prst="rect">
            <a:avLst/>
          </a:prstGeom>
        </p:spPr>
      </p:pic>
    </p:spTree>
    <p:extLst>
      <p:ext uri="{BB962C8B-B14F-4D97-AF65-F5344CB8AC3E}">
        <p14:creationId xmlns:p14="http://schemas.microsoft.com/office/powerpoint/2010/main" val="1542437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Saving face</a:t>
            </a:r>
          </a:p>
        </p:txBody>
      </p:sp>
      <p:sp>
        <p:nvSpPr>
          <p:cNvPr id="3" name="Content Placeholder 2"/>
          <p:cNvSpPr>
            <a:spLocks noGrp="1"/>
          </p:cNvSpPr>
          <p:nvPr>
            <p:ph idx="1"/>
          </p:nvPr>
        </p:nvSpPr>
        <p:spPr>
          <a:xfrm>
            <a:off x="5085347" y="2180496"/>
            <a:ext cx="6525460" cy="3678303"/>
          </a:xfrm>
        </p:spPr>
        <p:txBody>
          <a:bodyPr>
            <a:normAutofit fontScale="92500"/>
          </a:bodyPr>
          <a:lstStyle/>
          <a:p>
            <a:r>
              <a:rPr lang="en-US" dirty="0"/>
              <a:t>Written by Alice Wu, Saving Face is about a Chinese American surgeon experiencing love for the first time with a childhood friend.</a:t>
            </a:r>
          </a:p>
          <a:p>
            <a:r>
              <a:rPr lang="en-US" dirty="0"/>
              <a:t>Sexuality can refer to sexual orientation as well as having sexual feelings for someone. </a:t>
            </a:r>
          </a:p>
          <a:p>
            <a:r>
              <a:rPr lang="en-US" dirty="0"/>
              <a:t>The main character </a:t>
            </a:r>
            <a:r>
              <a:rPr lang="en-US" dirty="0" err="1"/>
              <a:t>Wilamenia</a:t>
            </a:r>
            <a:r>
              <a:rPr lang="en-US" dirty="0"/>
              <a:t> (or Wil) falls for her female childhood friend Vivian. As the film progresses the two date secretly. Wil, not comfortable with her sexuality refuses to kiss Vivian in public. This is a deciding factor in their relationship’s future and causes them to separate for three years. </a:t>
            </a:r>
          </a:p>
          <a:p>
            <a:r>
              <a:rPr lang="en-US" dirty="0"/>
              <a:t>After the three years pass Wil is able to let go, disregard what society (Asian American Community) thinks, and completely embrace her sexuality and feelings for Vivian. </a:t>
            </a:r>
          </a:p>
        </p:txBody>
      </p:sp>
      <p:pic>
        <p:nvPicPr>
          <p:cNvPr id="4" name="Picture 3"/>
          <p:cNvPicPr>
            <a:picLocks noChangeAspect="1"/>
          </p:cNvPicPr>
          <p:nvPr/>
        </p:nvPicPr>
        <p:blipFill>
          <a:blip r:embed="rId2"/>
          <a:stretch>
            <a:fillRect/>
          </a:stretch>
        </p:blipFill>
        <p:spPr>
          <a:xfrm>
            <a:off x="819749" y="2061065"/>
            <a:ext cx="3206819" cy="4533275"/>
          </a:xfrm>
          <a:prstGeom prst="rect">
            <a:avLst/>
          </a:prstGeom>
        </p:spPr>
      </p:pic>
    </p:spTree>
    <p:extLst>
      <p:ext uri="{BB962C8B-B14F-4D97-AF65-F5344CB8AC3E}">
        <p14:creationId xmlns:p14="http://schemas.microsoft.com/office/powerpoint/2010/main" val="3749516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#2: Family issues </a:t>
            </a:r>
          </a:p>
        </p:txBody>
      </p:sp>
      <p:sp>
        <p:nvSpPr>
          <p:cNvPr id="3" name="Content Placeholder 2"/>
          <p:cNvSpPr>
            <a:spLocks noGrp="1"/>
          </p:cNvSpPr>
          <p:nvPr>
            <p:ph idx="1"/>
          </p:nvPr>
        </p:nvSpPr>
        <p:spPr/>
        <p:txBody>
          <a:bodyPr/>
          <a:lstStyle/>
          <a:p>
            <a:r>
              <a:rPr lang="en-US" dirty="0"/>
              <a:t>The family issue of not being able to conceive a baby affects the characters in so many negative ways.  Andrew the husband becomes depressed and feels pressure from his family to have children. Sophie tries to fix the problem by lying and cheating to conceive a baby. She has to deal with guilt and the consequences of her actions. By falling in love with </a:t>
            </a:r>
            <a:r>
              <a:rPr lang="en-US" dirty="0" err="1"/>
              <a:t>Jinah</a:t>
            </a:r>
            <a:r>
              <a:rPr lang="en-US" dirty="0"/>
              <a:t> Kim another family issue of adultery is created. </a:t>
            </a:r>
          </a:p>
          <a:p>
            <a:r>
              <a:rPr lang="en-US" dirty="0"/>
              <a:t>Family issues can be the source of problems in relationships among spouses, lovers, and married couples. Issues such as these affect character development in literature and film. In Andrew’s case, his character development was lacking but Sophie and </a:t>
            </a:r>
            <a:r>
              <a:rPr lang="en-US" dirty="0" err="1"/>
              <a:t>Jinah</a:t>
            </a:r>
            <a:r>
              <a:rPr lang="en-US" dirty="0"/>
              <a:t> may have developed more positively.    </a:t>
            </a:r>
          </a:p>
          <a:p>
            <a:endParaRPr lang="en-US" dirty="0"/>
          </a:p>
        </p:txBody>
      </p:sp>
    </p:spTree>
    <p:extLst>
      <p:ext uri="{BB962C8B-B14F-4D97-AF65-F5344CB8AC3E}">
        <p14:creationId xmlns:p14="http://schemas.microsoft.com/office/powerpoint/2010/main" val="3335589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a:t>
            </a:r>
            <a:r>
              <a:rPr lang="en-US" dirty="0" err="1"/>
              <a:t>no</a:t>
            </a:r>
            <a:r>
              <a:rPr lang="en-US" dirty="0"/>
              <a:t> boy</a:t>
            </a:r>
          </a:p>
        </p:txBody>
      </p:sp>
      <p:sp>
        <p:nvSpPr>
          <p:cNvPr id="3" name="Content Placeholder 2"/>
          <p:cNvSpPr>
            <a:spLocks noGrp="1"/>
          </p:cNvSpPr>
          <p:nvPr>
            <p:ph idx="1"/>
          </p:nvPr>
        </p:nvSpPr>
        <p:spPr>
          <a:xfrm>
            <a:off x="5196114" y="2180496"/>
            <a:ext cx="6414693" cy="3678303"/>
          </a:xfrm>
        </p:spPr>
        <p:txBody>
          <a:bodyPr>
            <a:normAutofit lnSpcReduction="10000"/>
          </a:bodyPr>
          <a:lstStyle/>
          <a:p>
            <a:r>
              <a:rPr lang="en-US" dirty="0"/>
              <a:t>No </a:t>
            </a:r>
            <a:r>
              <a:rPr lang="en-US" dirty="0" err="1"/>
              <a:t>No</a:t>
            </a:r>
            <a:r>
              <a:rPr lang="en-US" dirty="0"/>
              <a:t> Boy by John Okada, displays complex family issues involving identity and guilt. </a:t>
            </a:r>
          </a:p>
          <a:p>
            <a:r>
              <a:rPr lang="en-US" dirty="0"/>
              <a:t>The main character’s mother is in denial about the outcome of  World War II which affects the main character and his father. Her ignorance crumbles the family from the inside. The main character struggles internally with his identity as a Japanese American who said no to giving up his heritage. The father resents the mother and separates himself from the family. </a:t>
            </a:r>
          </a:p>
          <a:p>
            <a:r>
              <a:rPr lang="en-US" dirty="0"/>
              <a:t>After the mother’s suicide (she couldn’t come to terms with the war), the father is relieved and the main character is able to come to terms with his identity. The fact that the mother dies doesn’t solve the issue; the main character and the father should have recognized and dealt with their issues as a family. </a:t>
            </a:r>
          </a:p>
        </p:txBody>
      </p:sp>
      <p:pic>
        <p:nvPicPr>
          <p:cNvPr id="4" name="Picture 3"/>
          <p:cNvPicPr>
            <a:picLocks noChangeAspect="1"/>
          </p:cNvPicPr>
          <p:nvPr/>
        </p:nvPicPr>
        <p:blipFill>
          <a:blip r:embed="rId2"/>
          <a:stretch>
            <a:fillRect/>
          </a:stretch>
        </p:blipFill>
        <p:spPr>
          <a:xfrm>
            <a:off x="1320800" y="1891906"/>
            <a:ext cx="3077028" cy="4752167"/>
          </a:xfrm>
          <a:prstGeom prst="rect">
            <a:avLst/>
          </a:prstGeom>
        </p:spPr>
      </p:pic>
    </p:spTree>
    <p:extLst>
      <p:ext uri="{BB962C8B-B14F-4D97-AF65-F5344CB8AC3E}">
        <p14:creationId xmlns:p14="http://schemas.microsoft.com/office/powerpoint/2010/main" val="2381885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Heaven and earth</a:t>
            </a:r>
          </a:p>
        </p:txBody>
      </p:sp>
      <p:sp>
        <p:nvSpPr>
          <p:cNvPr id="3" name="Content Placeholder 2"/>
          <p:cNvSpPr>
            <a:spLocks noGrp="1"/>
          </p:cNvSpPr>
          <p:nvPr>
            <p:ph idx="1"/>
          </p:nvPr>
        </p:nvSpPr>
        <p:spPr>
          <a:xfrm>
            <a:off x="581193" y="2180496"/>
            <a:ext cx="5819608" cy="3678303"/>
          </a:xfrm>
        </p:spPr>
        <p:txBody>
          <a:bodyPr>
            <a:normAutofit fontScale="92500" lnSpcReduction="10000"/>
          </a:bodyPr>
          <a:lstStyle/>
          <a:p>
            <a:r>
              <a:rPr lang="en-US" dirty="0"/>
              <a:t>Story by Le Ly </a:t>
            </a:r>
            <a:r>
              <a:rPr lang="en-US" dirty="0" err="1"/>
              <a:t>Hayslip</a:t>
            </a:r>
            <a:r>
              <a:rPr lang="en-US" dirty="0"/>
              <a:t>, family issues are a recurring theme throughout the film. </a:t>
            </a:r>
          </a:p>
          <a:p>
            <a:r>
              <a:rPr lang="en-US" dirty="0"/>
              <a:t>Le Ly struggles with her family in Vietnam. She is shunned by her father for having a child out of wedlock, she struggles with her brother joining the war, she leaves her mother and Vietnam for a life with an American soldier. </a:t>
            </a:r>
          </a:p>
          <a:p>
            <a:r>
              <a:rPr lang="en-US" dirty="0"/>
              <a:t>Her life in America was filled with family issues. Having three kids to raise in America, outside of her own religion in a strange country. Assimilating into an American family that is for the Vietnam war. Marital problems with her husband is the largest family issue because it affects the lives of the children involved. </a:t>
            </a:r>
          </a:p>
          <a:p>
            <a:r>
              <a:rPr lang="en-US" dirty="0"/>
              <a:t>Issues involving family affect multiple people involved. </a:t>
            </a:r>
          </a:p>
        </p:txBody>
      </p:sp>
      <p:pic>
        <p:nvPicPr>
          <p:cNvPr id="4" name="Picture 3"/>
          <p:cNvPicPr>
            <a:picLocks noChangeAspect="1"/>
          </p:cNvPicPr>
          <p:nvPr/>
        </p:nvPicPr>
        <p:blipFill>
          <a:blip r:embed="rId2"/>
          <a:stretch>
            <a:fillRect/>
          </a:stretch>
        </p:blipFill>
        <p:spPr>
          <a:xfrm>
            <a:off x="6970032" y="1854824"/>
            <a:ext cx="3277054" cy="4901576"/>
          </a:xfrm>
          <a:prstGeom prst="rect">
            <a:avLst/>
          </a:prstGeom>
        </p:spPr>
      </p:pic>
    </p:spTree>
    <p:extLst>
      <p:ext uri="{BB962C8B-B14F-4D97-AF65-F5344CB8AC3E}">
        <p14:creationId xmlns:p14="http://schemas.microsoft.com/office/powerpoint/2010/main" val="1136339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themes in never forever</a:t>
            </a:r>
          </a:p>
        </p:txBody>
      </p:sp>
      <p:sp>
        <p:nvSpPr>
          <p:cNvPr id="3" name="Content Placeholder 2"/>
          <p:cNvSpPr>
            <a:spLocks noGrp="1"/>
          </p:cNvSpPr>
          <p:nvPr>
            <p:ph idx="1"/>
          </p:nvPr>
        </p:nvSpPr>
        <p:spPr/>
        <p:txBody>
          <a:bodyPr/>
          <a:lstStyle/>
          <a:p>
            <a:r>
              <a:rPr lang="en-US" dirty="0"/>
              <a:t>Gender Roles</a:t>
            </a:r>
          </a:p>
          <a:p>
            <a:r>
              <a:rPr lang="en-US" dirty="0"/>
              <a:t>Love</a:t>
            </a:r>
          </a:p>
          <a:p>
            <a:r>
              <a:rPr lang="en-US" dirty="0"/>
              <a:t>Guilt and Greed</a:t>
            </a:r>
          </a:p>
          <a:p>
            <a:r>
              <a:rPr lang="en-US" dirty="0"/>
              <a:t>Infidelity</a:t>
            </a:r>
          </a:p>
          <a:p>
            <a:r>
              <a:rPr lang="en-US" dirty="0"/>
              <a:t>Religion</a:t>
            </a:r>
          </a:p>
          <a:p>
            <a:r>
              <a:rPr lang="en-US" dirty="0"/>
              <a:t>Social Class</a:t>
            </a:r>
          </a:p>
          <a:p>
            <a:endParaRPr lang="en-US" dirty="0"/>
          </a:p>
          <a:p>
            <a:endParaRPr lang="en-US" dirty="0"/>
          </a:p>
          <a:p>
            <a:endParaRPr lang="en-US" dirty="0"/>
          </a:p>
        </p:txBody>
      </p:sp>
    </p:spTree>
    <p:extLst>
      <p:ext uri="{BB962C8B-B14F-4D97-AF65-F5344CB8AC3E}">
        <p14:creationId xmlns:p14="http://schemas.microsoft.com/office/powerpoint/2010/main" val="912554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Gender roles</a:t>
            </a:r>
          </a:p>
        </p:txBody>
      </p:sp>
      <p:sp>
        <p:nvSpPr>
          <p:cNvPr id="3" name="Content Placeholder 2"/>
          <p:cNvSpPr>
            <a:spLocks noGrp="1"/>
          </p:cNvSpPr>
          <p:nvPr>
            <p:ph idx="1"/>
          </p:nvPr>
        </p:nvSpPr>
        <p:spPr/>
        <p:txBody>
          <a:bodyPr/>
          <a:lstStyle/>
          <a:p>
            <a:r>
              <a:rPr lang="en-US" dirty="0"/>
              <a:t>The two main characters are male and female and share different roles in society. </a:t>
            </a:r>
          </a:p>
          <a:p>
            <a:r>
              <a:rPr lang="en-US" dirty="0"/>
              <a:t>As a house wife, Sophie must fulfill her duties in baring a child to maintain the household.</a:t>
            </a:r>
          </a:p>
          <a:p>
            <a:r>
              <a:rPr lang="en-US" dirty="0"/>
              <a:t>Andrew, the breadwinner must face the fact that his sperm isn’t healthy enough to conceive a child.</a:t>
            </a:r>
          </a:p>
          <a:p>
            <a:r>
              <a:rPr lang="en-US" dirty="0"/>
              <a:t>Both face trials that cause them to blame themselves even though the circumstances aren’t under their control. </a:t>
            </a:r>
          </a:p>
        </p:txBody>
      </p:sp>
    </p:spTree>
    <p:extLst>
      <p:ext uri="{BB962C8B-B14F-4D97-AF65-F5344CB8AC3E}">
        <p14:creationId xmlns:p14="http://schemas.microsoft.com/office/powerpoint/2010/main" val="176023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a:t>
            </a:r>
          </a:p>
        </p:txBody>
      </p:sp>
      <p:sp>
        <p:nvSpPr>
          <p:cNvPr id="3" name="Content Placeholder 2"/>
          <p:cNvSpPr>
            <a:spLocks noGrp="1"/>
          </p:cNvSpPr>
          <p:nvPr>
            <p:ph idx="1"/>
          </p:nvPr>
        </p:nvSpPr>
        <p:spPr>
          <a:xfrm>
            <a:off x="581193" y="1004839"/>
            <a:ext cx="5159208" cy="5311294"/>
          </a:xfrm>
        </p:spPr>
        <p:txBody>
          <a:bodyPr/>
          <a:lstStyle/>
          <a:p>
            <a:r>
              <a:rPr lang="en-US" dirty="0"/>
              <a:t>Sophie’s love for Andrew go to great lengths. She breaks the law, cheats, and lies to appease Andrew.</a:t>
            </a:r>
          </a:p>
          <a:p>
            <a:r>
              <a:rPr lang="en-US" dirty="0"/>
              <a:t>What was an agreement based on money soon turns into love for </a:t>
            </a:r>
            <a:r>
              <a:rPr lang="en-US" dirty="0" err="1"/>
              <a:t>Jinah</a:t>
            </a:r>
            <a:r>
              <a:rPr lang="en-US" dirty="0"/>
              <a:t>. He begins thinking of Sophie and uses what little he has to buy her gift. </a:t>
            </a:r>
          </a:p>
          <a:p>
            <a:r>
              <a:rPr lang="en-US" dirty="0"/>
              <a:t>However Sophie’s love for her unborn child outweighs her love for both men.</a:t>
            </a:r>
          </a:p>
        </p:txBody>
      </p:sp>
      <p:pic>
        <p:nvPicPr>
          <p:cNvPr id="4" name="Picture 3"/>
          <p:cNvPicPr>
            <a:picLocks noChangeAspect="1"/>
          </p:cNvPicPr>
          <p:nvPr/>
        </p:nvPicPr>
        <p:blipFill>
          <a:blip r:embed="rId2"/>
          <a:stretch>
            <a:fillRect/>
          </a:stretch>
        </p:blipFill>
        <p:spPr>
          <a:xfrm>
            <a:off x="6096000" y="2515567"/>
            <a:ext cx="5393872" cy="3000955"/>
          </a:xfrm>
          <a:prstGeom prst="rect">
            <a:avLst/>
          </a:prstGeom>
        </p:spPr>
      </p:pic>
    </p:spTree>
    <p:extLst>
      <p:ext uri="{BB962C8B-B14F-4D97-AF65-F5344CB8AC3E}">
        <p14:creationId xmlns:p14="http://schemas.microsoft.com/office/powerpoint/2010/main" val="3481579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65679"/>
            <a:ext cx="11029616" cy="1013800"/>
          </a:xfrm>
        </p:spPr>
        <p:txBody>
          <a:bodyPr/>
          <a:lstStyle/>
          <a:p>
            <a:r>
              <a:rPr lang="en-US" dirty="0"/>
              <a:t>outline</a:t>
            </a:r>
          </a:p>
        </p:txBody>
      </p:sp>
      <p:sp>
        <p:nvSpPr>
          <p:cNvPr id="3" name="Content Placeholder 2"/>
          <p:cNvSpPr>
            <a:spLocks noGrp="1"/>
          </p:cNvSpPr>
          <p:nvPr>
            <p:ph idx="1"/>
          </p:nvPr>
        </p:nvSpPr>
        <p:spPr>
          <a:xfrm>
            <a:off x="581192" y="2508042"/>
            <a:ext cx="11029615" cy="3678303"/>
          </a:xfrm>
        </p:spPr>
        <p:txBody>
          <a:bodyPr>
            <a:normAutofit fontScale="25000" lnSpcReduction="20000"/>
          </a:bodyPr>
          <a:lstStyle/>
          <a:p>
            <a:endParaRPr lang="en-US" sz="6400" dirty="0"/>
          </a:p>
          <a:p>
            <a:r>
              <a:rPr lang="en-US" sz="6400" dirty="0"/>
              <a:t>Gina Kim, Genre, Plot, and Character Analysis </a:t>
            </a:r>
          </a:p>
          <a:p>
            <a:r>
              <a:rPr lang="en-US" sz="6400" dirty="0"/>
              <a:t>Theory #1: sexuality and gender roles</a:t>
            </a:r>
          </a:p>
          <a:p>
            <a:pPr lvl="1"/>
            <a:r>
              <a:rPr lang="en-US" sz="6400" dirty="0"/>
              <a:t>M. Butterfly</a:t>
            </a:r>
          </a:p>
          <a:p>
            <a:pPr lvl="1"/>
            <a:r>
              <a:rPr lang="en-US" sz="6400" dirty="0"/>
              <a:t>A Voice </a:t>
            </a:r>
            <a:r>
              <a:rPr lang="en-US" sz="6400"/>
              <a:t>in Every Wind</a:t>
            </a:r>
            <a:endParaRPr lang="en-US" sz="6400" dirty="0"/>
          </a:p>
          <a:p>
            <a:pPr lvl="1"/>
            <a:r>
              <a:rPr lang="en-US" sz="6400" dirty="0"/>
              <a:t>The Motel</a:t>
            </a:r>
          </a:p>
          <a:p>
            <a:pPr lvl="1"/>
            <a:r>
              <a:rPr lang="en-US" sz="6400" dirty="0"/>
              <a:t>Saving Face</a:t>
            </a:r>
          </a:p>
          <a:p>
            <a:r>
              <a:rPr lang="en-US" sz="6400" dirty="0"/>
              <a:t>Theory #2: family issues </a:t>
            </a:r>
          </a:p>
          <a:p>
            <a:pPr lvl="1"/>
            <a:r>
              <a:rPr lang="en-US" sz="6400" dirty="0"/>
              <a:t>Come see the Paradise</a:t>
            </a:r>
          </a:p>
          <a:p>
            <a:pPr lvl="1"/>
            <a:r>
              <a:rPr lang="en-US" sz="6400" dirty="0"/>
              <a:t>No </a:t>
            </a:r>
            <a:r>
              <a:rPr lang="en-US" sz="6400" dirty="0" err="1"/>
              <a:t>No</a:t>
            </a:r>
            <a:r>
              <a:rPr lang="en-US" sz="6400" dirty="0"/>
              <a:t> Boy</a:t>
            </a:r>
          </a:p>
          <a:p>
            <a:pPr lvl="1"/>
            <a:r>
              <a:rPr lang="en-US" sz="6400" dirty="0"/>
              <a:t>Heaven and Earth </a:t>
            </a:r>
          </a:p>
          <a:p>
            <a:r>
              <a:rPr lang="en-US" sz="6400" dirty="0"/>
              <a:t>Other Themes</a:t>
            </a:r>
          </a:p>
          <a:p>
            <a:r>
              <a:rPr lang="en-US" sz="6400" dirty="0"/>
              <a:t>Happy Endings</a:t>
            </a:r>
          </a:p>
          <a:p>
            <a:r>
              <a:rPr lang="en-US" sz="6400" dirty="0"/>
              <a:t>Critically Acclaimed</a:t>
            </a:r>
          </a:p>
          <a:p>
            <a:r>
              <a:rPr lang="en-US" sz="6400" dirty="0"/>
              <a:t>My Response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52319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Guilt and greed</a:t>
            </a:r>
          </a:p>
        </p:txBody>
      </p:sp>
      <p:sp>
        <p:nvSpPr>
          <p:cNvPr id="3" name="Content Placeholder 2"/>
          <p:cNvSpPr>
            <a:spLocks noGrp="1"/>
          </p:cNvSpPr>
          <p:nvPr>
            <p:ph idx="1"/>
          </p:nvPr>
        </p:nvSpPr>
        <p:spPr/>
        <p:txBody>
          <a:bodyPr/>
          <a:lstStyle/>
          <a:p>
            <a:endParaRPr lang="en-US" dirty="0"/>
          </a:p>
          <a:p>
            <a:r>
              <a:rPr lang="en-US" dirty="0"/>
              <a:t>Sophie’s guilt for aborting their first child turns into greed.</a:t>
            </a:r>
          </a:p>
          <a:p>
            <a:r>
              <a:rPr lang="en-US" dirty="0"/>
              <a:t>Sophie’s greed for securing a child for her husband causes her to seek out </a:t>
            </a:r>
            <a:r>
              <a:rPr lang="en-US" dirty="0" err="1"/>
              <a:t>Jinah</a:t>
            </a:r>
            <a:r>
              <a:rPr lang="en-US" dirty="0"/>
              <a:t> Kim who is a total stranger to her. </a:t>
            </a:r>
          </a:p>
          <a:p>
            <a:r>
              <a:rPr lang="en-US" dirty="0"/>
              <a:t>Her greed for a child turns into a need for a companion who is present in her life emotionally and physically.</a:t>
            </a:r>
          </a:p>
          <a:p>
            <a:r>
              <a:rPr lang="en-US" dirty="0"/>
              <a:t>These emotions consumed Sophie and drove her to make certain choices.  </a:t>
            </a:r>
          </a:p>
        </p:txBody>
      </p:sp>
    </p:spTree>
    <p:extLst>
      <p:ext uri="{BB962C8B-B14F-4D97-AF65-F5344CB8AC3E}">
        <p14:creationId xmlns:p14="http://schemas.microsoft.com/office/powerpoint/2010/main" val="3988101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infidelity</a:t>
            </a:r>
          </a:p>
        </p:txBody>
      </p:sp>
      <p:sp>
        <p:nvSpPr>
          <p:cNvPr id="3" name="Content Placeholder 2"/>
          <p:cNvSpPr>
            <a:spLocks noGrp="1"/>
          </p:cNvSpPr>
          <p:nvPr>
            <p:ph idx="1"/>
          </p:nvPr>
        </p:nvSpPr>
        <p:spPr>
          <a:xfrm>
            <a:off x="348963" y="702156"/>
            <a:ext cx="11029615" cy="3678303"/>
          </a:xfrm>
        </p:spPr>
        <p:txBody>
          <a:bodyPr/>
          <a:lstStyle/>
          <a:p>
            <a:r>
              <a:rPr lang="en-US" dirty="0"/>
              <a:t>Sophie commits infidelity and ultimately cheats on her husband with </a:t>
            </a:r>
            <a:r>
              <a:rPr lang="en-US" dirty="0" err="1"/>
              <a:t>Jinah</a:t>
            </a:r>
            <a:r>
              <a:rPr lang="en-US" dirty="0"/>
              <a:t> so she can conceive a child. By boring a child with another man. </a:t>
            </a:r>
          </a:p>
          <a:p>
            <a:r>
              <a:rPr lang="en-US" dirty="0"/>
              <a:t>She is lying to her husband about his ability to conceive. </a:t>
            </a:r>
          </a:p>
          <a:p>
            <a:endParaRPr lang="en-US" dirty="0"/>
          </a:p>
        </p:txBody>
      </p:sp>
      <p:pic>
        <p:nvPicPr>
          <p:cNvPr id="4" name="Picture 3"/>
          <p:cNvPicPr>
            <a:picLocks noChangeAspect="1"/>
          </p:cNvPicPr>
          <p:nvPr/>
        </p:nvPicPr>
        <p:blipFill>
          <a:blip r:embed="rId2"/>
          <a:stretch>
            <a:fillRect/>
          </a:stretch>
        </p:blipFill>
        <p:spPr>
          <a:xfrm>
            <a:off x="2945947" y="3441247"/>
            <a:ext cx="5429250" cy="2762250"/>
          </a:xfrm>
          <a:prstGeom prst="rect">
            <a:avLst/>
          </a:prstGeom>
        </p:spPr>
      </p:pic>
    </p:spTree>
    <p:extLst>
      <p:ext uri="{BB962C8B-B14F-4D97-AF65-F5344CB8AC3E}">
        <p14:creationId xmlns:p14="http://schemas.microsoft.com/office/powerpoint/2010/main" val="3313193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Religion </a:t>
            </a:r>
          </a:p>
        </p:txBody>
      </p:sp>
      <p:sp>
        <p:nvSpPr>
          <p:cNvPr id="3" name="Content Placeholder 2"/>
          <p:cNvSpPr>
            <a:spLocks noGrp="1"/>
          </p:cNvSpPr>
          <p:nvPr>
            <p:ph idx="1"/>
          </p:nvPr>
        </p:nvSpPr>
        <p:spPr/>
        <p:txBody>
          <a:bodyPr/>
          <a:lstStyle/>
          <a:p>
            <a:r>
              <a:rPr lang="en-US" dirty="0"/>
              <a:t>Andrew’s family asks Sophie to pray so a child could be born </a:t>
            </a:r>
          </a:p>
          <a:p>
            <a:r>
              <a:rPr lang="en-US" dirty="0"/>
              <a:t>Sophie doesn’t know how to pray because she didn’t grow up religious. Andrew just prays as if it is second nature to him. He doesn’t believe that God will send them a child. Sophie wants to feel what she prays; she wants to believe in the power of prayer. </a:t>
            </a:r>
          </a:p>
          <a:p>
            <a:r>
              <a:rPr lang="en-US" dirty="0"/>
              <a:t>Sophie wants to believe in the power of prayer so she can have a child. </a:t>
            </a:r>
          </a:p>
        </p:txBody>
      </p:sp>
    </p:spTree>
    <p:extLst>
      <p:ext uri="{BB962C8B-B14F-4D97-AF65-F5344CB8AC3E}">
        <p14:creationId xmlns:p14="http://schemas.microsoft.com/office/powerpoint/2010/main" val="3935303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Class </a:t>
            </a:r>
          </a:p>
        </p:txBody>
      </p:sp>
      <p:sp>
        <p:nvSpPr>
          <p:cNvPr id="3" name="Content Placeholder 2"/>
          <p:cNvSpPr>
            <a:spLocks noGrp="1"/>
          </p:cNvSpPr>
          <p:nvPr>
            <p:ph idx="1"/>
          </p:nvPr>
        </p:nvSpPr>
        <p:spPr/>
        <p:txBody>
          <a:bodyPr/>
          <a:lstStyle/>
          <a:p>
            <a:r>
              <a:rPr lang="en-US" dirty="0"/>
              <a:t>Sophie and Andrew are of high status because Andrew is a successful businessman. </a:t>
            </a:r>
          </a:p>
          <a:p>
            <a:r>
              <a:rPr lang="en-US" dirty="0" err="1"/>
              <a:t>Jinah</a:t>
            </a:r>
            <a:r>
              <a:rPr lang="en-US" dirty="0"/>
              <a:t> Kim is poor illegal immigrant. He has succumb to selling his sperm to survive in America. He expresses his jealously about how perfect yet transparent Sophie’s life is. </a:t>
            </a:r>
          </a:p>
        </p:txBody>
      </p:sp>
    </p:spTree>
    <p:extLst>
      <p:ext uri="{BB962C8B-B14F-4D97-AF65-F5344CB8AC3E}">
        <p14:creationId xmlns:p14="http://schemas.microsoft.com/office/powerpoint/2010/main" val="3266733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film critically acclaimed? </a:t>
            </a:r>
          </a:p>
        </p:txBody>
      </p:sp>
      <p:sp>
        <p:nvSpPr>
          <p:cNvPr id="3" name="Content Placeholder 2"/>
          <p:cNvSpPr>
            <a:spLocks noGrp="1"/>
          </p:cNvSpPr>
          <p:nvPr>
            <p:ph idx="1"/>
          </p:nvPr>
        </p:nvSpPr>
        <p:spPr/>
        <p:txBody>
          <a:bodyPr/>
          <a:lstStyle/>
          <a:p>
            <a:r>
              <a:rPr lang="en-US" dirty="0"/>
              <a:t>This film is critically acclaimed because it is well written and directed. The plot serves the audience and the characters well.  The climax is the most important part of why viewers critically respond to this film. Although there could have been better character development the main themes of the film invoke thought about real human emotions and how those emotions affect relationships with others. </a:t>
            </a:r>
          </a:p>
        </p:txBody>
      </p:sp>
    </p:spTree>
    <p:extLst>
      <p:ext uri="{BB962C8B-B14F-4D97-AF65-F5344CB8AC3E}">
        <p14:creationId xmlns:p14="http://schemas.microsoft.com/office/powerpoint/2010/main" val="666083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critical response </a:t>
            </a:r>
          </a:p>
        </p:txBody>
      </p:sp>
      <p:sp>
        <p:nvSpPr>
          <p:cNvPr id="3" name="Content Placeholder 2"/>
          <p:cNvSpPr>
            <a:spLocks noGrp="1"/>
          </p:cNvSpPr>
          <p:nvPr>
            <p:ph idx="1"/>
          </p:nvPr>
        </p:nvSpPr>
        <p:spPr/>
        <p:txBody>
          <a:bodyPr/>
          <a:lstStyle/>
          <a:p>
            <a:r>
              <a:rPr lang="en-US" dirty="0"/>
              <a:t>Overall I enjoyed this film. I thought it was romantic and sad. I feel that the three main characters are lost is what they want in life. I pity the characters because it seems like they won’t be able to move on with their lives without finding happiness in the moment. They all seem to be wrapped up in lies, money, and greed. Relationships are always complicated and when emotions such as love, greed and jealously are thrown into the mix things get even more complicated. The only character that seems truly happy at the end of the film is Sophie. She was able to have her child and she is seen pregnant with another in the final scene. But who’s child is it? Is it Andrew’s or </a:t>
            </a:r>
            <a:r>
              <a:rPr lang="en-US" dirty="0" err="1"/>
              <a:t>Jinah’s</a:t>
            </a:r>
            <a:r>
              <a:rPr lang="en-US" dirty="0"/>
              <a:t>? </a:t>
            </a:r>
          </a:p>
          <a:p>
            <a:r>
              <a:rPr lang="en-US" dirty="0"/>
              <a:t>This drama is filled with many themes that correlate and divide the film based on different interpretations. </a:t>
            </a:r>
          </a:p>
        </p:txBody>
      </p:sp>
    </p:spTree>
    <p:extLst>
      <p:ext uri="{BB962C8B-B14F-4D97-AF65-F5344CB8AC3E}">
        <p14:creationId xmlns:p14="http://schemas.microsoft.com/office/powerpoint/2010/main" val="2640252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a:t>
            </a:r>
          </a:p>
        </p:txBody>
      </p:sp>
      <p:sp>
        <p:nvSpPr>
          <p:cNvPr id="3" name="Content Placeholder 2"/>
          <p:cNvSpPr>
            <a:spLocks noGrp="1"/>
          </p:cNvSpPr>
          <p:nvPr>
            <p:ph idx="1"/>
          </p:nvPr>
        </p:nvSpPr>
        <p:spPr/>
        <p:txBody>
          <a:bodyPr/>
          <a:lstStyle/>
          <a:p>
            <a:r>
              <a:rPr lang="en-US" i="1" dirty="0"/>
              <a:t>Never Forever </a:t>
            </a:r>
            <a:r>
              <a:rPr lang="en-US" dirty="0"/>
              <a:t>(2007) written and directed by Gina Kim</a:t>
            </a:r>
          </a:p>
          <a:p>
            <a:r>
              <a:rPr lang="en-US" i="1" dirty="0"/>
              <a:t>A Voice in Every Wind </a:t>
            </a:r>
            <a:r>
              <a:rPr lang="en-US" dirty="0"/>
              <a:t>(2004) by </a:t>
            </a:r>
            <a:r>
              <a:rPr lang="en-US" dirty="0" err="1"/>
              <a:t>Qun</a:t>
            </a:r>
            <a:r>
              <a:rPr lang="en-US" dirty="0"/>
              <a:t> Wang </a:t>
            </a:r>
          </a:p>
          <a:p>
            <a:r>
              <a:rPr lang="en-US" i="1" dirty="0"/>
              <a:t>M. Butterfly </a:t>
            </a:r>
            <a:r>
              <a:rPr lang="en-US" dirty="0"/>
              <a:t>(1993) paly and screenplay by David Henry Hwang</a:t>
            </a:r>
          </a:p>
          <a:p>
            <a:r>
              <a:rPr lang="en-US" i="1" dirty="0"/>
              <a:t>The Motel </a:t>
            </a:r>
            <a:r>
              <a:rPr lang="en-US" dirty="0"/>
              <a:t>(2006) directed by Michael Kang </a:t>
            </a:r>
          </a:p>
          <a:p>
            <a:r>
              <a:rPr lang="en-US" i="1" dirty="0"/>
              <a:t>Saving Face </a:t>
            </a:r>
            <a:r>
              <a:rPr lang="en-US" dirty="0"/>
              <a:t>(2004) directed by Alice Wu</a:t>
            </a:r>
          </a:p>
          <a:p>
            <a:r>
              <a:rPr lang="en-US" i="1" dirty="0"/>
              <a:t>No </a:t>
            </a:r>
            <a:r>
              <a:rPr lang="en-US" i="1" dirty="0" err="1"/>
              <a:t>No</a:t>
            </a:r>
            <a:r>
              <a:rPr lang="en-US" i="1" dirty="0"/>
              <a:t> Boy </a:t>
            </a:r>
            <a:r>
              <a:rPr lang="en-US" dirty="0"/>
              <a:t>(1957) written by by John Okada</a:t>
            </a:r>
          </a:p>
          <a:p>
            <a:r>
              <a:rPr lang="en-US" i="1" dirty="0"/>
              <a:t>Heaven and Earth </a:t>
            </a:r>
            <a:r>
              <a:rPr lang="en-US" dirty="0"/>
              <a:t>(1993) story by Le Ly </a:t>
            </a:r>
            <a:r>
              <a:rPr lang="en-US" dirty="0" err="1"/>
              <a:t>Hayslip</a:t>
            </a:r>
            <a:r>
              <a:rPr lang="en-US" dirty="0"/>
              <a:t> </a:t>
            </a:r>
          </a:p>
          <a:p>
            <a:endParaRPr lang="en-US" dirty="0"/>
          </a:p>
          <a:p>
            <a:pPr marL="0" indent="0">
              <a:buNone/>
            </a:pPr>
            <a:endParaRPr lang="en-US" dirty="0"/>
          </a:p>
        </p:txBody>
      </p:sp>
    </p:spTree>
    <p:extLst>
      <p:ext uri="{BB962C8B-B14F-4D97-AF65-F5344CB8AC3E}">
        <p14:creationId xmlns:p14="http://schemas.microsoft.com/office/powerpoint/2010/main" val="302180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Gina </a:t>
            </a:r>
            <a:r>
              <a:rPr lang="en-US" sz="4800" dirty="0" err="1"/>
              <a:t>kim</a:t>
            </a:r>
            <a:endParaRPr lang="en-US" sz="4800" dirty="0"/>
          </a:p>
        </p:txBody>
      </p:sp>
      <p:pic>
        <p:nvPicPr>
          <p:cNvPr id="1026" name="Picture 2" descr="GinaKim Profile MaxMovieInterview 2007.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9871" y="2030064"/>
            <a:ext cx="3112186" cy="466827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75894" y="2586446"/>
            <a:ext cx="6687055" cy="1477328"/>
          </a:xfrm>
          <a:prstGeom prst="rect">
            <a:avLst/>
          </a:prstGeom>
          <a:noFill/>
        </p:spPr>
        <p:txBody>
          <a:bodyPr wrap="square" rtlCol="0">
            <a:spAutoFit/>
          </a:bodyPr>
          <a:lstStyle/>
          <a:p>
            <a:r>
              <a:rPr lang="en-US" dirty="0"/>
              <a:t>Born 1973 in South Korea.</a:t>
            </a:r>
          </a:p>
          <a:p>
            <a:r>
              <a:rPr lang="en-US" dirty="0"/>
              <a:t>Gina Kim taught film studies at UCLA and Harvard. </a:t>
            </a:r>
          </a:p>
          <a:p>
            <a:r>
              <a:rPr lang="en-US" dirty="0"/>
              <a:t>She has contributed to the Asian American film industry through her works Never Forever and Invisible Light displaying stories about Korean American life. </a:t>
            </a:r>
          </a:p>
        </p:txBody>
      </p:sp>
    </p:spTree>
    <p:extLst>
      <p:ext uri="{BB962C8B-B14F-4D97-AF65-F5344CB8AC3E}">
        <p14:creationId xmlns:p14="http://schemas.microsoft.com/office/powerpoint/2010/main" val="97466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genre</a:t>
            </a:r>
          </a:p>
        </p:txBody>
      </p:sp>
      <p:sp>
        <p:nvSpPr>
          <p:cNvPr id="3" name="Content Placeholder 2"/>
          <p:cNvSpPr>
            <a:spLocks noGrp="1"/>
          </p:cNvSpPr>
          <p:nvPr>
            <p:ph idx="1"/>
          </p:nvPr>
        </p:nvSpPr>
        <p:spPr/>
        <p:txBody>
          <a:bodyPr/>
          <a:lstStyle/>
          <a:p>
            <a:r>
              <a:rPr lang="en-US" dirty="0"/>
              <a:t>Romance – the love triangle between Andrew Lee, Sophie Lee and </a:t>
            </a:r>
            <a:r>
              <a:rPr lang="en-US" dirty="0" err="1"/>
              <a:t>Jinah</a:t>
            </a:r>
            <a:r>
              <a:rPr lang="en-US" dirty="0"/>
              <a:t> Kim</a:t>
            </a:r>
          </a:p>
          <a:p>
            <a:r>
              <a:rPr lang="en-US" dirty="0"/>
              <a:t>Drama – Consequences of having an affair, suicide, and lies</a:t>
            </a:r>
          </a:p>
          <a:p>
            <a:r>
              <a:rPr lang="en-US" dirty="0"/>
              <a:t>These genres together make a great film. The director and writer Gina Kim has used this genre to convey the character’s emotions and themes to create an interesting story. </a:t>
            </a:r>
          </a:p>
        </p:txBody>
      </p:sp>
    </p:spTree>
    <p:extLst>
      <p:ext uri="{BB962C8B-B14F-4D97-AF65-F5344CB8AC3E}">
        <p14:creationId xmlns:p14="http://schemas.microsoft.com/office/powerpoint/2010/main" val="3909845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dirty="0"/>
              <a:t>Never forever plot</a:t>
            </a:r>
          </a:p>
        </p:txBody>
      </p:sp>
      <p:pic>
        <p:nvPicPr>
          <p:cNvPr id="2" name="Content Placeholder 1"/>
          <p:cNvPicPr>
            <a:picLocks noGrp="1" noChangeAspect="1"/>
          </p:cNvPicPr>
          <p:nvPr>
            <p:ph idx="1"/>
          </p:nvPr>
        </p:nvPicPr>
        <p:blipFill>
          <a:blip r:embed="rId2"/>
          <a:stretch>
            <a:fillRect/>
          </a:stretch>
        </p:blipFill>
        <p:spPr>
          <a:xfrm>
            <a:off x="8131492" y="2086089"/>
            <a:ext cx="2945811" cy="4237557"/>
          </a:xfrm>
        </p:spPr>
      </p:pic>
      <p:sp>
        <p:nvSpPr>
          <p:cNvPr id="5" name="TextBox 4"/>
          <p:cNvSpPr txBox="1"/>
          <p:nvPr/>
        </p:nvSpPr>
        <p:spPr>
          <a:xfrm>
            <a:off x="973394" y="2536723"/>
            <a:ext cx="5781367" cy="2308324"/>
          </a:xfrm>
          <a:prstGeom prst="rect">
            <a:avLst/>
          </a:prstGeom>
          <a:noFill/>
        </p:spPr>
        <p:txBody>
          <a:bodyPr wrap="square" rtlCol="0">
            <a:spAutoFit/>
          </a:bodyPr>
          <a:lstStyle/>
          <a:p>
            <a:r>
              <a:rPr lang="en-US" dirty="0"/>
              <a:t>Andrew and Sophie are having problems in their relationship. Andrew is distant and unhappy because Sophie cannot give him a child. The hospital says that Andrew’s sperm isn’t healthy enough to conceive a child. Sophie meets </a:t>
            </a:r>
            <a:r>
              <a:rPr lang="en-US" dirty="0" err="1"/>
              <a:t>Jinah</a:t>
            </a:r>
            <a:r>
              <a:rPr lang="en-US" dirty="0"/>
              <a:t> Kim who’s sperm donation was denied by the hospital because is Visa is expired. Sophie seeks out </a:t>
            </a:r>
            <a:r>
              <a:rPr lang="en-US" dirty="0" err="1"/>
              <a:t>Jinah</a:t>
            </a:r>
            <a:r>
              <a:rPr lang="en-US" dirty="0"/>
              <a:t> for his sperm. What was a contract relationship based on money soon becomes an illicit affair. </a:t>
            </a:r>
          </a:p>
        </p:txBody>
      </p:sp>
    </p:spTree>
    <p:extLst>
      <p:ext uri="{BB962C8B-B14F-4D97-AF65-F5344CB8AC3E}">
        <p14:creationId xmlns:p14="http://schemas.microsoft.com/office/powerpoint/2010/main" val="31437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 analysis:</a:t>
            </a:r>
            <a:br>
              <a:rPr lang="en-US" dirty="0"/>
            </a:br>
            <a:r>
              <a:rPr lang="en-US" dirty="0"/>
              <a:t>Andrew lee</a:t>
            </a:r>
          </a:p>
        </p:txBody>
      </p:sp>
      <p:sp>
        <p:nvSpPr>
          <p:cNvPr id="3" name="Content Placeholder 2"/>
          <p:cNvSpPr>
            <a:spLocks noGrp="1"/>
          </p:cNvSpPr>
          <p:nvPr>
            <p:ph idx="1"/>
          </p:nvPr>
        </p:nvSpPr>
        <p:spPr/>
        <p:txBody>
          <a:bodyPr/>
          <a:lstStyle/>
          <a:p>
            <a:r>
              <a:rPr lang="en-US" dirty="0"/>
              <a:t>Distant/ cold husband to Sophie Lee. </a:t>
            </a:r>
          </a:p>
          <a:p>
            <a:r>
              <a:rPr lang="en-US" dirty="0"/>
              <a:t>Suicidal </a:t>
            </a:r>
          </a:p>
          <a:p>
            <a:r>
              <a:rPr lang="en-US" dirty="0"/>
              <a:t>Lacks character development throughout the film. The real reason why he has lost hope and become suicidal isn’t clearly stated. However he becomes happy and more attentive to Sophie after finding out that she’s pregnant. </a:t>
            </a:r>
          </a:p>
          <a:p>
            <a:endParaRPr lang="en-US" dirty="0"/>
          </a:p>
          <a:p>
            <a:endParaRPr lang="en-US" dirty="0"/>
          </a:p>
        </p:txBody>
      </p:sp>
      <p:pic>
        <p:nvPicPr>
          <p:cNvPr id="4" name="Picture 3"/>
          <p:cNvPicPr>
            <a:picLocks noChangeAspect="1"/>
          </p:cNvPicPr>
          <p:nvPr/>
        </p:nvPicPr>
        <p:blipFill>
          <a:blip r:embed="rId2"/>
          <a:stretch>
            <a:fillRect/>
          </a:stretch>
        </p:blipFill>
        <p:spPr>
          <a:xfrm>
            <a:off x="7377611" y="927189"/>
            <a:ext cx="3754846" cy="2506613"/>
          </a:xfrm>
          <a:prstGeom prst="rect">
            <a:avLst/>
          </a:prstGeom>
        </p:spPr>
      </p:pic>
    </p:spTree>
    <p:extLst>
      <p:ext uri="{BB962C8B-B14F-4D97-AF65-F5344CB8AC3E}">
        <p14:creationId xmlns:p14="http://schemas.microsoft.com/office/powerpoint/2010/main" val="218342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 analysis: </a:t>
            </a:r>
            <a:br>
              <a:rPr lang="en-US" dirty="0"/>
            </a:br>
            <a:r>
              <a:rPr lang="en-US" dirty="0"/>
              <a:t>Sophie Lee</a:t>
            </a:r>
          </a:p>
        </p:txBody>
      </p:sp>
      <p:sp>
        <p:nvSpPr>
          <p:cNvPr id="3" name="Content Placeholder 2"/>
          <p:cNvSpPr>
            <a:spLocks noGrp="1"/>
          </p:cNvSpPr>
          <p:nvPr>
            <p:ph idx="1"/>
          </p:nvPr>
        </p:nvSpPr>
        <p:spPr>
          <a:xfrm>
            <a:off x="348964" y="1817638"/>
            <a:ext cx="4687494" cy="3678303"/>
          </a:xfrm>
        </p:spPr>
        <p:txBody>
          <a:bodyPr/>
          <a:lstStyle/>
          <a:p>
            <a:r>
              <a:rPr lang="en-US" dirty="0"/>
              <a:t>A blonde, blue eyed House wife married to a successful Korean Businessman </a:t>
            </a:r>
          </a:p>
          <a:p>
            <a:r>
              <a:rPr lang="en-US" dirty="0"/>
              <a:t>Desperate for a child to save her marriage with Andrew </a:t>
            </a:r>
          </a:p>
          <a:p>
            <a:r>
              <a:rPr lang="en-US" dirty="0"/>
              <a:t>Loses site of her sexuality and is overcome with guilt. </a:t>
            </a:r>
          </a:p>
          <a:p>
            <a:r>
              <a:rPr lang="en-US" dirty="0"/>
              <a:t>Although she is madly in love with Andrew she does hold strong feelings for </a:t>
            </a:r>
            <a:r>
              <a:rPr lang="en-US" dirty="0" err="1"/>
              <a:t>Jinah</a:t>
            </a:r>
            <a:r>
              <a:rPr lang="en-US" dirty="0"/>
              <a:t>. </a:t>
            </a:r>
          </a:p>
        </p:txBody>
      </p:sp>
      <p:pic>
        <p:nvPicPr>
          <p:cNvPr id="4" name="Picture 3"/>
          <p:cNvPicPr>
            <a:picLocks noChangeAspect="1"/>
          </p:cNvPicPr>
          <p:nvPr/>
        </p:nvPicPr>
        <p:blipFill>
          <a:blip r:embed="rId2"/>
          <a:stretch>
            <a:fillRect/>
          </a:stretch>
        </p:blipFill>
        <p:spPr>
          <a:xfrm>
            <a:off x="5662385" y="2162629"/>
            <a:ext cx="5715000" cy="3810000"/>
          </a:xfrm>
          <a:prstGeom prst="rect">
            <a:avLst/>
          </a:prstGeom>
        </p:spPr>
      </p:pic>
    </p:spTree>
    <p:extLst>
      <p:ext uri="{BB962C8B-B14F-4D97-AF65-F5344CB8AC3E}">
        <p14:creationId xmlns:p14="http://schemas.microsoft.com/office/powerpoint/2010/main" val="323955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 analysis:</a:t>
            </a:r>
            <a:br>
              <a:rPr lang="en-US" dirty="0"/>
            </a:br>
            <a:r>
              <a:rPr lang="en-US" dirty="0"/>
              <a:t> </a:t>
            </a:r>
            <a:r>
              <a:rPr lang="en-US" dirty="0" err="1"/>
              <a:t>ihah</a:t>
            </a:r>
            <a:r>
              <a:rPr lang="en-US" dirty="0"/>
              <a:t> </a:t>
            </a:r>
            <a:r>
              <a:rPr lang="en-US" dirty="0" err="1"/>
              <a:t>kim</a:t>
            </a:r>
            <a:r>
              <a:rPr lang="en-US" dirty="0"/>
              <a:t> </a:t>
            </a:r>
          </a:p>
        </p:txBody>
      </p:sp>
      <p:sp>
        <p:nvSpPr>
          <p:cNvPr id="3" name="Content Placeholder 2"/>
          <p:cNvSpPr>
            <a:spLocks noGrp="1"/>
          </p:cNvSpPr>
          <p:nvPr>
            <p:ph idx="1"/>
          </p:nvPr>
        </p:nvSpPr>
        <p:spPr/>
        <p:txBody>
          <a:bodyPr/>
          <a:lstStyle/>
          <a:p>
            <a:r>
              <a:rPr lang="en-US" dirty="0"/>
              <a:t>An illegal immigrant who wants to donate his sperm. </a:t>
            </a:r>
          </a:p>
          <a:p>
            <a:r>
              <a:rPr lang="en-US" dirty="0"/>
              <a:t>Engages in a contract relationship with Sophie which later turns into an illicit affair. </a:t>
            </a:r>
          </a:p>
          <a:p>
            <a:r>
              <a:rPr lang="en-US" dirty="0"/>
              <a:t>He questions Sophie’s motives for having a child. </a:t>
            </a:r>
          </a:p>
          <a:p>
            <a:r>
              <a:rPr lang="en-US" dirty="0"/>
              <a:t>His character develops the most in the film. </a:t>
            </a:r>
          </a:p>
        </p:txBody>
      </p:sp>
      <p:pic>
        <p:nvPicPr>
          <p:cNvPr id="4" name="Picture 3"/>
          <p:cNvPicPr>
            <a:picLocks noChangeAspect="1"/>
          </p:cNvPicPr>
          <p:nvPr/>
        </p:nvPicPr>
        <p:blipFill>
          <a:blip r:embed="rId2"/>
          <a:stretch>
            <a:fillRect/>
          </a:stretch>
        </p:blipFill>
        <p:spPr>
          <a:xfrm>
            <a:off x="8982302" y="2340428"/>
            <a:ext cx="2181225" cy="3048000"/>
          </a:xfrm>
          <a:prstGeom prst="rect">
            <a:avLst/>
          </a:prstGeom>
        </p:spPr>
      </p:pic>
    </p:spTree>
    <p:extLst>
      <p:ext uri="{BB962C8B-B14F-4D97-AF65-F5344CB8AC3E}">
        <p14:creationId xmlns:p14="http://schemas.microsoft.com/office/powerpoint/2010/main" val="45681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#1: sexuality</a:t>
            </a:r>
          </a:p>
        </p:txBody>
      </p:sp>
      <p:sp>
        <p:nvSpPr>
          <p:cNvPr id="3" name="Content Placeholder 2"/>
          <p:cNvSpPr>
            <a:spLocks noGrp="1"/>
          </p:cNvSpPr>
          <p:nvPr>
            <p:ph idx="1"/>
          </p:nvPr>
        </p:nvSpPr>
        <p:spPr>
          <a:xfrm>
            <a:off x="5953277" y="1715956"/>
            <a:ext cx="5657531" cy="5207275"/>
          </a:xfrm>
        </p:spPr>
        <p:txBody>
          <a:bodyPr/>
          <a:lstStyle/>
          <a:p>
            <a:r>
              <a:rPr lang="en-US" dirty="0"/>
              <a:t>The act of sex without love or any attraction between the participating parties is lonely. Sophie doesn’t feel sexy and therefore cannot perform in sex the way she wants to. </a:t>
            </a:r>
          </a:p>
          <a:p>
            <a:r>
              <a:rPr lang="en-US" dirty="0"/>
              <a:t>The lack of emotion and trust in Andrew and Sophie’s relationship results in their lack of sexual feelings for each other. </a:t>
            </a:r>
          </a:p>
          <a:p>
            <a:r>
              <a:rPr lang="en-US" dirty="0"/>
              <a:t>Sophie should know herself and know that’s its okay to have desires and needs. </a:t>
            </a:r>
          </a:p>
          <a:p>
            <a:r>
              <a:rPr lang="en-US" dirty="0"/>
              <a:t>At first both Sophie and </a:t>
            </a:r>
            <a:r>
              <a:rPr lang="en-US" dirty="0" err="1"/>
              <a:t>Jinah</a:t>
            </a:r>
            <a:r>
              <a:rPr lang="en-US" dirty="0"/>
              <a:t> seem ashamed of their arrangement. However after Sophie and </a:t>
            </a:r>
            <a:r>
              <a:rPr lang="en-US" dirty="0" err="1"/>
              <a:t>Jinah</a:t>
            </a:r>
            <a:r>
              <a:rPr lang="en-US" dirty="0"/>
              <a:t> get to know each other more they create an emotional connection which allows them to feel confident about themselves and have quality sex. </a:t>
            </a:r>
          </a:p>
        </p:txBody>
      </p:sp>
      <p:pic>
        <p:nvPicPr>
          <p:cNvPr id="4" name="Picture 3"/>
          <p:cNvPicPr>
            <a:picLocks noChangeAspect="1"/>
          </p:cNvPicPr>
          <p:nvPr/>
        </p:nvPicPr>
        <p:blipFill>
          <a:blip r:embed="rId2"/>
          <a:stretch>
            <a:fillRect/>
          </a:stretch>
        </p:blipFill>
        <p:spPr>
          <a:xfrm>
            <a:off x="436048" y="2639862"/>
            <a:ext cx="5226941" cy="2735432"/>
          </a:xfrm>
          <a:prstGeom prst="rect">
            <a:avLst/>
          </a:prstGeom>
        </p:spPr>
      </p:pic>
    </p:spTree>
    <p:extLst>
      <p:ext uri="{BB962C8B-B14F-4D97-AF65-F5344CB8AC3E}">
        <p14:creationId xmlns:p14="http://schemas.microsoft.com/office/powerpoint/2010/main" val="159309635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565</TotalTime>
  <Words>2085</Words>
  <Application>Microsoft Office PowerPoint</Application>
  <PresentationFormat>Widescreen</PresentationFormat>
  <Paragraphs>122</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Gill Sans MT</vt:lpstr>
      <vt:lpstr>Wingdings 2</vt:lpstr>
      <vt:lpstr>Dividend</vt:lpstr>
      <vt:lpstr>Never Forever and the analysis of sexuality and family issues </vt:lpstr>
      <vt:lpstr>outline</vt:lpstr>
      <vt:lpstr>Gina kim</vt:lpstr>
      <vt:lpstr>genre</vt:lpstr>
      <vt:lpstr>Never forever plot</vt:lpstr>
      <vt:lpstr>Character analysis: Andrew lee</vt:lpstr>
      <vt:lpstr>Character analysis:  Sophie Lee</vt:lpstr>
      <vt:lpstr>Character analysis:  ihah kim </vt:lpstr>
      <vt:lpstr>Theory #1: sexuality</vt:lpstr>
      <vt:lpstr>A voice in every wind</vt:lpstr>
      <vt:lpstr>M. Butterfly</vt:lpstr>
      <vt:lpstr>The motel </vt:lpstr>
      <vt:lpstr>Saving face</vt:lpstr>
      <vt:lpstr>Theory #2: Family issues </vt:lpstr>
      <vt:lpstr>No no boy</vt:lpstr>
      <vt:lpstr>Heaven and earth</vt:lpstr>
      <vt:lpstr>Other themes in never forever</vt:lpstr>
      <vt:lpstr>Gender roles</vt:lpstr>
      <vt:lpstr>love</vt:lpstr>
      <vt:lpstr>Guilt and greed</vt:lpstr>
      <vt:lpstr>infidelity</vt:lpstr>
      <vt:lpstr>Religion </vt:lpstr>
      <vt:lpstr>Social Class </vt:lpstr>
      <vt:lpstr>Why is this film critically acclaimed? </vt:lpstr>
      <vt:lpstr>My critical response </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Never Forever</dc:title>
  <dc:creator>Kiara McLaurin</dc:creator>
  <cp:lastModifiedBy>Kiara McLaurin</cp:lastModifiedBy>
  <cp:revision>43</cp:revision>
  <dcterms:created xsi:type="dcterms:W3CDTF">2016-05-13T03:30:46Z</dcterms:created>
  <dcterms:modified xsi:type="dcterms:W3CDTF">2016-05-20T07:58:43Z</dcterms:modified>
</cp:coreProperties>
</file>